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4" r:id="rId3"/>
    <p:sldId id="275" r:id="rId4"/>
    <p:sldId id="292" r:id="rId5"/>
    <p:sldId id="257" r:id="rId6"/>
    <p:sldId id="258" r:id="rId7"/>
    <p:sldId id="262" r:id="rId8"/>
    <p:sldId id="263" r:id="rId9"/>
    <p:sldId id="265" r:id="rId10"/>
    <p:sldId id="266" r:id="rId11"/>
    <p:sldId id="267" r:id="rId12"/>
    <p:sldId id="271" r:id="rId13"/>
    <p:sldId id="269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33CCFF"/>
    <a:srgbClr val="00FFCC"/>
    <a:srgbClr val="0000FF"/>
    <a:srgbClr val="CC0066"/>
    <a:srgbClr val="FF0066"/>
    <a:srgbClr val="CC0000"/>
    <a:srgbClr val="33CCCC"/>
    <a:srgbClr val="00CC99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94" d="100"/>
          <a:sy n="94" d="100"/>
        </p:scale>
        <p:origin x="11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17/06/2020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5720" y="0"/>
            <a:ext cx="8358247" cy="6858001"/>
          </a:xfrm>
        </p:spPr>
        <p:txBody>
          <a:bodyPr>
            <a:normAutofit fontScale="77500" lnSpcReduction="20000"/>
          </a:bodyPr>
          <a:lstStyle/>
          <a:p>
            <a:r>
              <a:rPr lang="fr-FR" b="1" dirty="0" smtClean="0"/>
              <a:t>               </a:t>
            </a:r>
          </a:p>
          <a:p>
            <a:pPr algn="ctr"/>
            <a:r>
              <a:rPr lang="fr-FR" b="1" dirty="0" smtClean="0">
                <a:solidFill>
                  <a:srgbClr val="C00000"/>
                </a:solidFill>
              </a:rPr>
              <a:t>             </a:t>
            </a:r>
            <a:r>
              <a:rPr lang="fr-FR" b="1" i="1" dirty="0" smtClean="0">
                <a:solidFill>
                  <a:srgbClr val="FF0066"/>
                </a:solidFill>
              </a:rPr>
              <a:t>Institut Supérieur des sciences Appliquées et    de Technologie De Sousse ( ISSATS)</a:t>
            </a:r>
          </a:p>
          <a:p>
            <a:pPr algn="ctr"/>
            <a:endParaRPr lang="fr-FR" dirty="0" smtClean="0">
              <a:solidFill>
                <a:srgbClr val="33CCCC"/>
              </a:solidFill>
            </a:endParaRPr>
          </a:p>
          <a:p>
            <a:pPr algn="ctr"/>
            <a:r>
              <a:rPr lang="fr-FR" b="1" i="1" dirty="0" smtClean="0">
                <a:solidFill>
                  <a:srgbClr val="00CC99"/>
                </a:solidFill>
              </a:rPr>
              <a:t>Mini projet: la protection humain contre le gaz et </a:t>
            </a:r>
          </a:p>
          <a:p>
            <a:pPr algn="ctr"/>
            <a:r>
              <a:rPr lang="fr-FR" b="1" i="1" dirty="0" smtClean="0">
                <a:solidFill>
                  <a:srgbClr val="00CC99"/>
                </a:solidFill>
              </a:rPr>
              <a:t>La flamme </a:t>
            </a:r>
          </a:p>
          <a:p>
            <a:pPr algn="ctr"/>
            <a:endParaRPr lang="fr-FR" dirty="0" smtClean="0"/>
          </a:p>
          <a:p>
            <a:pPr algn="ctr"/>
            <a:r>
              <a:rPr lang="fr-FR" b="1" dirty="0" smtClean="0"/>
              <a:t>  </a:t>
            </a:r>
            <a:r>
              <a:rPr lang="fr-FR" b="1" dirty="0" smtClean="0">
                <a:solidFill>
                  <a:srgbClr val="0070C0"/>
                </a:solidFill>
              </a:rPr>
              <a:t>Réalisé par</a:t>
            </a:r>
            <a:r>
              <a:rPr lang="fr-FR" dirty="0" smtClean="0">
                <a:solidFill>
                  <a:srgbClr val="0070C0"/>
                </a:solidFill>
              </a:rPr>
              <a:t> </a:t>
            </a:r>
            <a:r>
              <a:rPr lang="fr-FR" dirty="0" smtClean="0">
                <a:solidFill>
                  <a:srgbClr val="002060"/>
                </a:solidFill>
              </a:rPr>
              <a:t>:  -</a:t>
            </a:r>
            <a:r>
              <a:rPr lang="fr-FR" dirty="0" err="1" smtClean="0">
                <a:solidFill>
                  <a:srgbClr val="002060"/>
                </a:solidFill>
              </a:rPr>
              <a:t>Djelassi</a:t>
            </a:r>
            <a:r>
              <a:rPr lang="fr-FR" dirty="0" smtClean="0">
                <a:solidFill>
                  <a:srgbClr val="002060"/>
                </a:solidFill>
              </a:rPr>
              <a:t> </a:t>
            </a:r>
            <a:r>
              <a:rPr lang="fr-FR" dirty="0" err="1" smtClean="0">
                <a:solidFill>
                  <a:srgbClr val="002060"/>
                </a:solidFill>
              </a:rPr>
              <a:t>Chaima</a:t>
            </a:r>
            <a:endParaRPr lang="fr-FR" dirty="0" smtClean="0">
              <a:solidFill>
                <a:srgbClr val="002060"/>
              </a:solidFill>
            </a:endParaRPr>
          </a:p>
          <a:p>
            <a:pPr algn="ctr"/>
            <a:r>
              <a:rPr lang="fr-FR" dirty="0" smtClean="0">
                <a:solidFill>
                  <a:srgbClr val="002060"/>
                </a:solidFill>
              </a:rPr>
              <a:t>                        - </a:t>
            </a:r>
            <a:r>
              <a:rPr lang="fr-FR" dirty="0" err="1" smtClean="0">
                <a:solidFill>
                  <a:srgbClr val="002060"/>
                </a:solidFill>
              </a:rPr>
              <a:t>Tekarri</a:t>
            </a:r>
            <a:r>
              <a:rPr lang="fr-FR" dirty="0" smtClean="0">
                <a:solidFill>
                  <a:srgbClr val="002060"/>
                </a:solidFill>
              </a:rPr>
              <a:t> </a:t>
            </a:r>
            <a:r>
              <a:rPr lang="fr-FR" dirty="0" err="1" smtClean="0">
                <a:solidFill>
                  <a:srgbClr val="002060"/>
                </a:solidFill>
              </a:rPr>
              <a:t>Zayneb</a:t>
            </a:r>
            <a:endParaRPr lang="fr-FR" dirty="0" smtClean="0">
              <a:solidFill>
                <a:srgbClr val="002060"/>
              </a:solidFill>
            </a:endParaRPr>
          </a:p>
          <a:p>
            <a:pPr algn="ctr"/>
            <a:r>
              <a:rPr lang="fr-FR" dirty="0" smtClean="0"/>
              <a:t>         </a:t>
            </a:r>
          </a:p>
          <a:p>
            <a:pPr algn="ctr"/>
            <a:r>
              <a:rPr lang="fr-FR" dirty="0" smtClean="0"/>
              <a:t> </a:t>
            </a:r>
          </a:p>
          <a:p>
            <a:pPr algn="ctr"/>
            <a:r>
              <a:rPr lang="fr-FR" b="1" dirty="0" smtClean="0"/>
              <a:t>              </a:t>
            </a:r>
            <a:r>
              <a:rPr lang="fr-FR" b="1" dirty="0" smtClean="0">
                <a:solidFill>
                  <a:srgbClr val="0070C0"/>
                </a:solidFill>
              </a:rPr>
              <a:t>Filière :     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smtClean="0">
                <a:solidFill>
                  <a:srgbClr val="002060"/>
                </a:solidFill>
              </a:rPr>
              <a:t>LFEEA-A3-G1</a:t>
            </a:r>
          </a:p>
          <a:p>
            <a:pPr algn="ctr"/>
            <a:r>
              <a:rPr lang="fr-FR" dirty="0" smtClean="0"/>
              <a:t>  </a:t>
            </a:r>
          </a:p>
          <a:p>
            <a:pPr algn="ctr"/>
            <a:endParaRPr lang="fr-FR" dirty="0" smtClean="0"/>
          </a:p>
          <a:p>
            <a:pPr algn="ctr"/>
            <a:r>
              <a:rPr lang="fr-FR" b="1" dirty="0" smtClean="0">
                <a:solidFill>
                  <a:srgbClr val="0070C0"/>
                </a:solidFill>
              </a:rPr>
              <a:t>Encadré par :</a:t>
            </a:r>
            <a:r>
              <a:rPr lang="fr-FR" dirty="0" smtClean="0">
                <a:solidFill>
                  <a:srgbClr val="0070C0"/>
                </a:solidFill>
              </a:rPr>
              <a:t>      </a:t>
            </a:r>
            <a:r>
              <a:rPr lang="fr-FR" b="1" i="1" u="sng" dirty="0" smtClean="0">
                <a:solidFill>
                  <a:srgbClr val="002060"/>
                </a:solidFill>
              </a:rPr>
              <a:t>Monsieur Chebbi </a:t>
            </a:r>
            <a:r>
              <a:rPr lang="fr-FR" b="1" i="1" u="sng" dirty="0" err="1" smtClean="0">
                <a:solidFill>
                  <a:srgbClr val="002060"/>
                </a:solidFill>
              </a:rPr>
              <a:t>Thameur</a:t>
            </a:r>
            <a:endParaRPr lang="fr-FR" b="1" i="1" u="sng" dirty="0" smtClean="0">
              <a:solidFill>
                <a:srgbClr val="002060"/>
              </a:solidFill>
            </a:endParaRPr>
          </a:p>
          <a:p>
            <a:pPr algn="ctr"/>
            <a:endParaRPr lang="fr-FR" b="1" i="1" u="sng" dirty="0" smtClean="0"/>
          </a:p>
          <a:p>
            <a:pPr algn="r"/>
            <a:r>
              <a:rPr lang="fr-FR" b="1" i="1" u="sng" dirty="0" smtClean="0"/>
              <a:t> </a:t>
            </a:r>
            <a:endParaRPr lang="fr-FR" dirty="0" smtClean="0"/>
          </a:p>
          <a:p>
            <a:pPr algn="r"/>
            <a:r>
              <a:rPr lang="fr-FR" dirty="0" smtClean="0">
                <a:solidFill>
                  <a:srgbClr val="00CC99"/>
                </a:solidFill>
              </a:rPr>
              <a:t> </a:t>
            </a:r>
            <a:r>
              <a:rPr lang="fr-FR" b="1" dirty="0" smtClean="0">
                <a:solidFill>
                  <a:srgbClr val="00CC99"/>
                </a:solidFill>
              </a:rPr>
              <a:t>2020/2021</a:t>
            </a:r>
          </a:p>
          <a:p>
            <a:pPr algn="r"/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697559"/>
          </a:xfrm>
        </p:spPr>
        <p:txBody>
          <a:bodyPr/>
          <a:lstStyle/>
          <a:p>
            <a:pPr algn="ctr">
              <a:buNone/>
            </a:pPr>
            <a:r>
              <a:rPr lang="fr-FR" b="1" dirty="0" smtClean="0">
                <a:solidFill>
                  <a:srgbClr val="FF0066"/>
                </a:solidFill>
              </a:rPr>
              <a:t>Le </a:t>
            </a:r>
            <a:r>
              <a:rPr lang="fr-FR" b="1" dirty="0" err="1" smtClean="0">
                <a:solidFill>
                  <a:srgbClr val="FF0066"/>
                </a:solidFill>
              </a:rPr>
              <a:t>bu</a:t>
            </a:r>
            <a:r>
              <a:rPr lang="fr-FR" b="1" dirty="0" err="1" smtClean="0">
                <a:solidFill>
                  <a:srgbClr val="CC0066"/>
                </a:solidFill>
              </a:rPr>
              <a:t>zz</a:t>
            </a:r>
            <a:r>
              <a:rPr lang="fr-FR" b="1" dirty="0" err="1" smtClean="0">
                <a:solidFill>
                  <a:srgbClr val="FF0066"/>
                </a:solidFill>
              </a:rPr>
              <a:t>er</a:t>
            </a:r>
            <a:r>
              <a:rPr lang="fr-FR" b="1" dirty="0" smtClean="0">
                <a:solidFill>
                  <a:srgbClr val="FF0066"/>
                </a:solidFill>
              </a:rPr>
              <a:t> </a:t>
            </a:r>
            <a:endParaRPr lang="fr-FR" b="1" dirty="0">
              <a:solidFill>
                <a:srgbClr val="FF0066"/>
              </a:solidFill>
            </a:endParaRPr>
          </a:p>
        </p:txBody>
      </p:sp>
      <p:pic>
        <p:nvPicPr>
          <p:cNvPr id="4" name="Image 3" descr="buzzer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143504" y="1571612"/>
            <a:ext cx="3714776" cy="4429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 descr="buz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643050"/>
            <a:ext cx="2643182" cy="4286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214678" y="2357430"/>
            <a:ext cx="1571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 Schéma de câblage 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>
            <a:off x="3286116" y="3071810"/>
            <a:ext cx="1500198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286117" y="3714752"/>
            <a:ext cx="1000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u="sng" dirty="0" err="1" smtClean="0"/>
              <a:t>buzzer</a:t>
            </a:r>
            <a:r>
              <a:rPr lang="fr-FR" u="sng" dirty="0" smtClean="0"/>
              <a:t> avec </a:t>
            </a:r>
            <a:r>
              <a:rPr lang="fr-FR" u="sng" dirty="0" err="1" smtClean="0"/>
              <a:t>Arduino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840435"/>
          </a:xfrm>
        </p:spPr>
        <p:txBody>
          <a:bodyPr/>
          <a:lstStyle/>
          <a:p>
            <a:pPr algn="ctr">
              <a:buNone/>
            </a:pPr>
            <a:r>
              <a:rPr lang="fr-FR" b="1" dirty="0" smtClean="0">
                <a:solidFill>
                  <a:srgbClr val="FF0066"/>
                </a:solidFill>
              </a:rPr>
              <a:t>Ventilateur </a:t>
            </a:r>
          </a:p>
          <a:p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142984"/>
            <a:ext cx="3714776" cy="5143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lèche droite 5"/>
          <p:cNvSpPr/>
          <p:nvPr/>
        </p:nvSpPr>
        <p:spPr>
          <a:xfrm>
            <a:off x="3929058" y="2714620"/>
            <a:ext cx="1285884" cy="85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Espace réservé du contenu 3" descr="ven2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6" y="1214422"/>
            <a:ext cx="3429024" cy="4929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857620" y="3500438"/>
            <a:ext cx="15001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du ventilateur avec </a:t>
            </a:r>
            <a:r>
              <a:rPr lang="fr-FR" u="sng" dirty="0" err="1" smtClean="0"/>
              <a:t>Arduino</a:t>
            </a:r>
            <a:r>
              <a:rPr lang="fr-FR" u="sng" dirty="0" smtClean="0"/>
              <a:t> UNO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857620" y="2000240"/>
            <a:ext cx="1500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schéma de branchement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/>
          <a:lstStyle/>
          <a:p>
            <a:pPr algn="ctr">
              <a:buNone/>
            </a:pPr>
            <a:r>
              <a:rPr lang="fr-FR" b="1" dirty="0" smtClean="0">
                <a:solidFill>
                  <a:srgbClr val="FF0066"/>
                </a:solidFill>
              </a:rPr>
              <a:t>Serv</a:t>
            </a:r>
            <a:r>
              <a:rPr lang="fr-FR" b="1" dirty="0" smtClean="0">
                <a:solidFill>
                  <a:srgbClr val="CC0066"/>
                </a:solidFill>
              </a:rPr>
              <a:t>o</a:t>
            </a:r>
            <a:r>
              <a:rPr lang="fr-FR" b="1" dirty="0" smtClean="0">
                <a:solidFill>
                  <a:srgbClr val="FF0066"/>
                </a:solidFill>
              </a:rPr>
              <a:t>m</a:t>
            </a:r>
            <a:r>
              <a:rPr lang="fr-FR" b="1" dirty="0" smtClean="0">
                <a:solidFill>
                  <a:srgbClr val="CC0066"/>
                </a:solidFill>
              </a:rPr>
              <a:t>o</a:t>
            </a:r>
            <a:r>
              <a:rPr lang="fr-FR" b="1" dirty="0" smtClean="0">
                <a:solidFill>
                  <a:srgbClr val="FF0066"/>
                </a:solidFill>
              </a:rPr>
              <a:t>teur </a:t>
            </a:r>
          </a:p>
          <a:p>
            <a:endParaRPr lang="fr-FR" dirty="0"/>
          </a:p>
        </p:txBody>
      </p:sp>
      <p:pic>
        <p:nvPicPr>
          <p:cNvPr id="4" name="Image 3" descr="serv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2066" y="1285860"/>
            <a:ext cx="3857652" cy="4286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 descr="serv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1357298"/>
            <a:ext cx="3345944" cy="4286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714744" y="2071678"/>
            <a:ext cx="1357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Schéma de câblage 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>
            <a:off x="3857620" y="2857496"/>
            <a:ext cx="1000132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643306" y="3244334"/>
            <a:ext cx="1428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servomoteur avec </a:t>
            </a:r>
            <a:r>
              <a:rPr lang="fr-FR" u="sng" dirty="0" err="1" smtClean="0"/>
              <a:t>Arduino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FF0066"/>
                </a:solidFill>
              </a:rPr>
              <a:t>Présentation de module </a:t>
            </a:r>
            <a:r>
              <a:rPr lang="fr-FR" b="1" dirty="0" smtClean="0">
                <a:solidFill>
                  <a:srgbClr val="CC0066"/>
                </a:solidFill>
              </a:rPr>
              <a:t>GSM</a:t>
            </a:r>
            <a:r>
              <a:rPr lang="fr-FR" b="1" dirty="0" smtClean="0">
                <a:solidFill>
                  <a:srgbClr val="FF0066"/>
                </a:solidFill>
              </a:rPr>
              <a:t> 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00108"/>
            <a:ext cx="8286808" cy="4357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à coins arrondis 4"/>
          <p:cNvSpPr/>
          <p:nvPr/>
        </p:nvSpPr>
        <p:spPr>
          <a:xfrm>
            <a:off x="1571604" y="5572140"/>
            <a:ext cx="6072230" cy="10715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 Circuit typique d’un module GSM (SIM900)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57290" y="2285992"/>
            <a:ext cx="6357982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30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Chapitre 2 : la partie software et hardware de notre système embarque</a:t>
            </a:r>
            <a:endParaRPr lang="fr-FR" sz="3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357190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FF0066"/>
                </a:solidFill>
              </a:rPr>
              <a:t>partie software 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/>
          <a:lstStyle/>
          <a:p>
            <a:r>
              <a:rPr lang="fr-FR" dirty="0" smtClean="0">
                <a:solidFill>
                  <a:srgbClr val="33CCFF"/>
                </a:solidFill>
              </a:rPr>
              <a:t>Initiation à logiciel </a:t>
            </a:r>
            <a:r>
              <a:rPr lang="fr-FR" dirty="0" err="1" smtClean="0">
                <a:solidFill>
                  <a:srgbClr val="33CCFF"/>
                </a:solidFill>
              </a:rPr>
              <a:t>Arduino</a:t>
            </a:r>
            <a:r>
              <a:rPr lang="fr-FR" dirty="0" smtClean="0">
                <a:solidFill>
                  <a:srgbClr val="33CCFF"/>
                </a:solidFill>
              </a:rPr>
              <a:t> :</a:t>
            </a:r>
            <a:endParaRPr lang="fr-FR" dirty="0">
              <a:solidFill>
                <a:srgbClr val="33CCFF"/>
              </a:solidFill>
            </a:endParaRPr>
          </a:p>
        </p:txBody>
      </p:sp>
      <p:pic>
        <p:nvPicPr>
          <p:cNvPr id="4" name="Image 3" descr="ar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28662" y="1500174"/>
            <a:ext cx="7358114" cy="435771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928794" y="6000768"/>
            <a:ext cx="5143536" cy="6429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Figure 14 : le logiciel </a:t>
            </a:r>
            <a:r>
              <a:rPr lang="fr-FR" u="sng" dirty="0" err="1" smtClean="0"/>
              <a:t>arduino</a:t>
            </a:r>
            <a:endParaRPr lang="fr-FR" dirty="0" smtClean="0"/>
          </a:p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r>
              <a:rPr lang="fr-FR" b="1" dirty="0" smtClean="0">
                <a:solidFill>
                  <a:srgbClr val="FF0066"/>
                </a:solidFill>
              </a:rPr>
              <a:t>le code du système</a:t>
            </a:r>
            <a:endParaRPr lang="fr-FR" b="1" dirty="0">
              <a:solidFill>
                <a:srgbClr val="FF0066"/>
              </a:solidFill>
            </a:endParaRPr>
          </a:p>
        </p:txBody>
      </p:sp>
      <p:pic>
        <p:nvPicPr>
          <p:cNvPr id="6" name="Espace réservé du contenu 5" descr="co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1000108"/>
            <a:ext cx="8572560" cy="5429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ode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285728"/>
            <a:ext cx="8501123" cy="6286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57167"/>
            <a:ext cx="8229600" cy="4429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4857760"/>
            <a:ext cx="8286808" cy="178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FF0066"/>
                </a:solidFill>
              </a:rPr>
              <a:t>Partie hardware</a:t>
            </a:r>
            <a:r>
              <a:rPr lang="fr-FR" b="1" dirty="0" smtClean="0">
                <a:solidFill>
                  <a:srgbClr val="C00000"/>
                </a:solidFill>
              </a:rPr>
              <a:t> 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r>
              <a:rPr lang="fr-FR" dirty="0" smtClean="0">
                <a:solidFill>
                  <a:srgbClr val="33CCFF"/>
                </a:solidFill>
              </a:rPr>
              <a:t>Initiation à Isis PROTEUS :</a:t>
            </a:r>
          </a:p>
          <a:p>
            <a:endParaRPr lang="fr-FR" dirty="0"/>
          </a:p>
        </p:txBody>
      </p:sp>
      <p:pic>
        <p:nvPicPr>
          <p:cNvPr id="5" name="Imag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571612"/>
            <a:ext cx="8715436" cy="4286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à coins arrondis 5"/>
          <p:cNvSpPr/>
          <p:nvPr/>
        </p:nvSpPr>
        <p:spPr>
          <a:xfrm>
            <a:off x="2071670" y="5929330"/>
            <a:ext cx="4929222" cy="7143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Schéma du circuit de simulation (Isis-</a:t>
            </a:r>
            <a:r>
              <a:rPr lang="fr-FR" u="sng" dirty="0" err="1" smtClean="0"/>
              <a:t>Proteus</a:t>
            </a:r>
            <a:r>
              <a:rPr lang="fr-FR" u="sng" dirty="0" smtClean="0"/>
              <a:t>)</a:t>
            </a:r>
            <a:endParaRPr lang="fr-FR" dirty="0" smtClean="0"/>
          </a:p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flamm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48" y="1428736"/>
            <a:ext cx="7858180" cy="4911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142976" y="285728"/>
            <a:ext cx="6544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Introduction </a:t>
            </a:r>
            <a:r>
              <a:rPr lang="fr-FR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generale</a:t>
            </a:r>
            <a:endParaRPr lang="fr-FR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Les états du notre application :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pPr lvl="0"/>
            <a:r>
              <a:rPr lang="fr-FR" u="sng" dirty="0" smtClean="0">
                <a:solidFill>
                  <a:srgbClr val="33CCFF"/>
                </a:solidFill>
              </a:rPr>
              <a:t>1</a:t>
            </a:r>
            <a:r>
              <a:rPr lang="fr-FR" u="sng" baseline="30000" dirty="0" smtClean="0">
                <a:solidFill>
                  <a:srgbClr val="33CCFF"/>
                </a:solidFill>
              </a:rPr>
              <a:t>er</a:t>
            </a:r>
            <a:r>
              <a:rPr lang="fr-FR" u="sng" dirty="0" smtClean="0">
                <a:solidFill>
                  <a:srgbClr val="33CCFF"/>
                </a:solidFill>
              </a:rPr>
              <a:t> cas : la détection d’une fuite du gaz</a:t>
            </a:r>
            <a:r>
              <a:rPr lang="fr-FR" dirty="0" smtClean="0">
                <a:solidFill>
                  <a:srgbClr val="33CCFF"/>
                </a:solidFill>
              </a:rPr>
              <a:t> :</a:t>
            </a:r>
          </a:p>
          <a:p>
            <a:endParaRPr lang="fr-FR" dirty="0"/>
          </a:p>
        </p:txBody>
      </p:sp>
      <p:pic>
        <p:nvPicPr>
          <p:cNvPr id="4" name="Image 3" descr="cas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28596" y="1733867"/>
            <a:ext cx="8286808" cy="3981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à coins arrondis 4"/>
          <p:cNvSpPr/>
          <p:nvPr/>
        </p:nvSpPr>
        <p:spPr>
          <a:xfrm>
            <a:off x="2214546" y="6000768"/>
            <a:ext cx="5143536" cy="64294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Schéma du circuit de simulation dans le cas qu’il y a fuite de gaz détecté »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ca11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1142984"/>
            <a:ext cx="8501122" cy="5429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ZoneTexte 2"/>
          <p:cNvSpPr txBox="1"/>
          <p:nvPr/>
        </p:nvSpPr>
        <p:spPr>
          <a:xfrm>
            <a:off x="571472" y="0"/>
            <a:ext cx="7572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u="sng" dirty="0" smtClean="0">
                <a:solidFill>
                  <a:srgbClr val="33CCFF"/>
                </a:solidFill>
              </a:rPr>
              <a:t>Schéma du circuit de simulation dans le cas ou la fuite de gaz est encore existe </a:t>
            </a:r>
            <a:endParaRPr lang="fr-FR" sz="3000" dirty="0">
              <a:solidFill>
                <a:srgbClr val="33CC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4290"/>
            <a:ext cx="8229600" cy="5911873"/>
          </a:xfrm>
        </p:spPr>
        <p:txBody>
          <a:bodyPr/>
          <a:lstStyle/>
          <a:p>
            <a:pPr lvl="0"/>
            <a:r>
              <a:rPr lang="fr-FR" u="sng" dirty="0" smtClean="0">
                <a:solidFill>
                  <a:srgbClr val="33CCFF"/>
                </a:solidFill>
              </a:rPr>
              <a:t>2eme cas : le détection d’une flamme :</a:t>
            </a:r>
            <a:endParaRPr lang="fr-FR" dirty="0" smtClean="0">
              <a:solidFill>
                <a:srgbClr val="33CCFF"/>
              </a:solidFill>
            </a:endParaRPr>
          </a:p>
          <a:p>
            <a:endParaRPr lang="fr-FR" dirty="0"/>
          </a:p>
        </p:txBody>
      </p:sp>
      <p:pic>
        <p:nvPicPr>
          <p:cNvPr id="4" name="Image 3" descr="cas2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42844" y="928670"/>
            <a:ext cx="8715436" cy="5072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à coins arrondis 4"/>
          <p:cNvSpPr/>
          <p:nvPr/>
        </p:nvSpPr>
        <p:spPr>
          <a:xfrm>
            <a:off x="1643042" y="6072206"/>
            <a:ext cx="5715040" cy="785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Schéma du circuit de simulation dans le cas qu’il y a un feu danger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s22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85720" y="1285860"/>
            <a:ext cx="8572560" cy="528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ZoneTexte 2"/>
          <p:cNvSpPr txBox="1"/>
          <p:nvPr/>
        </p:nvSpPr>
        <p:spPr>
          <a:xfrm>
            <a:off x="714348" y="214290"/>
            <a:ext cx="7072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u="sng" dirty="0" smtClean="0">
                <a:solidFill>
                  <a:srgbClr val="33CCFF"/>
                </a:solidFill>
              </a:rPr>
              <a:t>Schéma du circuit de simulation dans le cas ou le feu danger est encore existe</a:t>
            </a:r>
            <a:endParaRPr lang="fr-FR" sz="3000" dirty="0">
              <a:solidFill>
                <a:srgbClr val="33CC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2852"/>
            <a:ext cx="8229600" cy="5983311"/>
          </a:xfrm>
        </p:spPr>
        <p:txBody>
          <a:bodyPr/>
          <a:lstStyle/>
          <a:p>
            <a:pPr lvl="0"/>
            <a:r>
              <a:rPr lang="fr-FR" u="sng" dirty="0" smtClean="0">
                <a:solidFill>
                  <a:srgbClr val="33CCFF"/>
                </a:solidFill>
              </a:rPr>
              <a:t>3eme cas : pas d’incident</a:t>
            </a:r>
            <a:endParaRPr lang="fr-FR" dirty="0" smtClean="0">
              <a:solidFill>
                <a:srgbClr val="33CCFF"/>
              </a:solidFill>
            </a:endParaRPr>
          </a:p>
          <a:p>
            <a:endParaRPr lang="fr-FR" dirty="0"/>
          </a:p>
        </p:txBody>
      </p:sp>
      <p:pic>
        <p:nvPicPr>
          <p:cNvPr id="4" name="Image 3" descr="cas 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14282" y="857232"/>
            <a:ext cx="8715436" cy="5000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à coins arrondis 4"/>
          <p:cNvSpPr/>
          <p:nvPr/>
        </p:nvSpPr>
        <p:spPr>
          <a:xfrm>
            <a:off x="2143108" y="6072206"/>
            <a:ext cx="4714908" cy="57150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Schéma du circuit de simulation dans le cas pas d’incident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8229600" cy="917596"/>
          </a:xfrm>
        </p:spPr>
        <p:txBody>
          <a:bodyPr>
            <a:normAutofit fontScale="90000"/>
          </a:bodyPr>
          <a:lstStyle/>
          <a:p>
            <a:r>
              <a:rPr lang="fr-FR" sz="3300" dirty="0" smtClean="0">
                <a:solidFill>
                  <a:srgbClr val="C00000"/>
                </a:solidFill>
              </a:rPr>
              <a:t>Conception de la  carte électronique sur le logiciel </a:t>
            </a:r>
            <a:r>
              <a:rPr lang="fr-FR" sz="3300" b="1" dirty="0" err="1" smtClean="0">
                <a:solidFill>
                  <a:srgbClr val="FF0000"/>
                </a:solidFill>
              </a:rPr>
              <a:t>K</a:t>
            </a:r>
            <a:r>
              <a:rPr lang="fr-FR" sz="3300" b="1" dirty="0" err="1" smtClean="0">
                <a:solidFill>
                  <a:srgbClr val="C00000"/>
                </a:solidFill>
              </a:rPr>
              <a:t>i</a:t>
            </a:r>
            <a:r>
              <a:rPr lang="fr-FR" sz="3300" b="1" dirty="0" err="1" smtClean="0">
                <a:solidFill>
                  <a:srgbClr val="FF0000"/>
                </a:solidFill>
              </a:rPr>
              <a:t>C</a:t>
            </a:r>
            <a:r>
              <a:rPr lang="fr-FR" sz="3300" b="1" dirty="0" err="1" smtClean="0">
                <a:solidFill>
                  <a:srgbClr val="C00000"/>
                </a:solidFill>
              </a:rPr>
              <a:t>ad</a:t>
            </a:r>
            <a:r>
              <a:rPr lang="fr-FR" sz="3300" dirty="0" smtClean="0">
                <a:solidFill>
                  <a:srgbClr val="C00000"/>
                </a:solidFill>
              </a:rPr>
              <a:t> :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/>
          <a:p>
            <a:r>
              <a:rPr lang="fr-FR" dirty="0" smtClean="0">
                <a:solidFill>
                  <a:srgbClr val="33CCFF"/>
                </a:solidFill>
              </a:rPr>
              <a:t>Initiation à </a:t>
            </a:r>
            <a:r>
              <a:rPr lang="fr-FR" dirty="0" err="1" smtClean="0">
                <a:solidFill>
                  <a:srgbClr val="0070C0"/>
                </a:solidFill>
              </a:rPr>
              <a:t>K</a:t>
            </a:r>
            <a:r>
              <a:rPr lang="fr-FR" dirty="0" err="1" smtClean="0">
                <a:solidFill>
                  <a:srgbClr val="33CCFF"/>
                </a:solidFill>
              </a:rPr>
              <a:t>i</a:t>
            </a:r>
            <a:r>
              <a:rPr lang="fr-FR" dirty="0" err="1" smtClean="0">
                <a:solidFill>
                  <a:srgbClr val="0070C0"/>
                </a:solidFill>
              </a:rPr>
              <a:t>C</a:t>
            </a:r>
            <a:r>
              <a:rPr lang="fr-FR" dirty="0" err="1" smtClean="0">
                <a:solidFill>
                  <a:srgbClr val="33CCFF"/>
                </a:solidFill>
              </a:rPr>
              <a:t>ad</a:t>
            </a:r>
            <a:r>
              <a:rPr lang="fr-FR" dirty="0" smtClean="0">
                <a:solidFill>
                  <a:srgbClr val="33CCFF"/>
                </a:solidFill>
              </a:rPr>
              <a:t>:</a:t>
            </a:r>
          </a:p>
          <a:p>
            <a:endParaRPr lang="fr-FR" dirty="0"/>
          </a:p>
        </p:txBody>
      </p:sp>
      <p:pic>
        <p:nvPicPr>
          <p:cNvPr id="5" name="Image 4" descr="k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2000240"/>
            <a:ext cx="8215369" cy="3429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à coins arrondis 5"/>
          <p:cNvSpPr/>
          <p:nvPr/>
        </p:nvSpPr>
        <p:spPr>
          <a:xfrm>
            <a:off x="1928794" y="5643578"/>
            <a:ext cx="5286412" cy="7858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le logiciel </a:t>
            </a:r>
            <a:r>
              <a:rPr lang="fr-FR" u="sng" dirty="0" err="1" smtClean="0"/>
              <a:t>KiCad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4290"/>
            <a:ext cx="8229600" cy="5911873"/>
          </a:xfrm>
        </p:spPr>
        <p:txBody>
          <a:bodyPr/>
          <a:lstStyle/>
          <a:p>
            <a:r>
              <a:rPr lang="fr-FR" dirty="0" smtClean="0">
                <a:solidFill>
                  <a:srgbClr val="33CCFF"/>
                </a:solidFill>
              </a:rPr>
              <a:t>Dessin du schématique :</a:t>
            </a:r>
          </a:p>
          <a:p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928794" y="5857892"/>
            <a:ext cx="5072098" cy="857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schéma de notre carte électronique</a:t>
            </a:r>
            <a:endParaRPr lang="fr-FR" dirty="0" smtClean="0"/>
          </a:p>
          <a:p>
            <a:pPr algn="ctr"/>
            <a:endParaRPr lang="fr-FR" dirty="0"/>
          </a:p>
        </p:txBody>
      </p:sp>
      <p:pic>
        <p:nvPicPr>
          <p:cNvPr id="5" name="Image 4" descr="sche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785794"/>
            <a:ext cx="8501122" cy="4929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840435"/>
          </a:xfrm>
        </p:spPr>
        <p:txBody>
          <a:bodyPr/>
          <a:lstStyle/>
          <a:p>
            <a:r>
              <a:rPr lang="fr-FR" dirty="0" smtClean="0">
                <a:solidFill>
                  <a:srgbClr val="33CCFF"/>
                </a:solidFill>
              </a:rPr>
              <a:t>Association des empreintes des composants utilises :</a:t>
            </a:r>
          </a:p>
          <a:p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2285984" y="5929330"/>
            <a:ext cx="5143536" cy="7858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le </a:t>
            </a:r>
            <a:r>
              <a:rPr lang="fr-FR" u="sng" dirty="0" err="1" smtClean="0"/>
              <a:t>Cvpcb</a:t>
            </a:r>
            <a:r>
              <a:rPr lang="fr-FR" u="sng" dirty="0" smtClean="0"/>
              <a:t> de notre carte électronique </a:t>
            </a:r>
            <a:endParaRPr lang="fr-FR" dirty="0"/>
          </a:p>
        </p:txBody>
      </p:sp>
      <p:pic>
        <p:nvPicPr>
          <p:cNvPr id="6" name="Image 5" descr="emprientes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28596" y="1285860"/>
            <a:ext cx="8501122" cy="4500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2852"/>
            <a:ext cx="8229600" cy="5983311"/>
          </a:xfrm>
        </p:spPr>
        <p:txBody>
          <a:bodyPr/>
          <a:lstStyle/>
          <a:p>
            <a:r>
              <a:rPr lang="fr-FR" dirty="0" smtClean="0">
                <a:solidFill>
                  <a:srgbClr val="33CCFF"/>
                </a:solidFill>
              </a:rPr>
              <a:t>Conception de la carte finale :</a:t>
            </a:r>
          </a:p>
          <a:p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2285984" y="6000768"/>
            <a:ext cx="4714908" cy="7143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le </a:t>
            </a:r>
            <a:r>
              <a:rPr lang="fr-FR" u="sng" dirty="0" err="1" smtClean="0"/>
              <a:t>Pcbnew</a:t>
            </a:r>
            <a:r>
              <a:rPr lang="fr-FR" u="sng" dirty="0" smtClean="0"/>
              <a:t>  de notre carte électronique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56"/>
            <a:ext cx="8715436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4290"/>
            <a:ext cx="8229600" cy="5911873"/>
          </a:xfrm>
        </p:spPr>
        <p:txBody>
          <a:bodyPr/>
          <a:lstStyle/>
          <a:p>
            <a:r>
              <a:rPr lang="fr-FR" dirty="0" smtClean="0">
                <a:solidFill>
                  <a:srgbClr val="33CCFF"/>
                </a:solidFill>
              </a:rPr>
              <a:t>Portrait de la carte en 3D :</a:t>
            </a:r>
          </a:p>
          <a:p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2285984" y="6072206"/>
            <a:ext cx="4429156" cy="64294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visualisation du carte électronique en 3D</a:t>
            </a:r>
            <a:endParaRPr lang="fr-FR" dirty="0" smtClean="0"/>
          </a:p>
          <a:p>
            <a:pPr algn="ctr"/>
            <a:endParaRPr lang="fr-FR" dirty="0"/>
          </a:p>
        </p:txBody>
      </p:sp>
      <p:pic>
        <p:nvPicPr>
          <p:cNvPr id="5" name="Image 4" descr="3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857232"/>
            <a:ext cx="8429684" cy="500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7356" y="2500306"/>
            <a:ext cx="5491184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30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Chapitre 1 : les différents composants du notre système embarque</a:t>
            </a:r>
            <a:endParaRPr lang="fr-FR" sz="3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552" y="2428868"/>
            <a:ext cx="83529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           Conclusion générale </a:t>
            </a:r>
            <a:endParaRPr lang="fr-F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7380312" y="4941168"/>
            <a:ext cx="1249363" cy="105886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860032" y="5630699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FF5050"/>
                </a:solidFill>
              </a:rPr>
              <a:t>Merci pour votre attention </a:t>
            </a:r>
            <a:endParaRPr lang="fr-FR" b="1" i="1" dirty="0">
              <a:solidFill>
                <a:srgbClr val="FF5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Introduction</a:t>
            </a:r>
            <a:br>
              <a:rPr lang="fr-FR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717034"/>
            <a:ext cx="8229600" cy="2409130"/>
          </a:xfrm>
        </p:spPr>
        <p:txBody>
          <a:bodyPr>
            <a:normAutofit fontScale="85000" lnSpcReduction="20000"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b="1" u="sng" dirty="0">
                <a:solidFill>
                  <a:srgbClr val="0070C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Cahier de charges :</a:t>
            </a:r>
            <a:endParaRPr lang="fr-F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Point 1 : programmation du microcontrôleur Atmega328 a l’aide du logiciel </a:t>
            </a:r>
            <a:r>
              <a:rPr lang="fr-FR" dirty="0" err="1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Arduino</a:t>
            </a:r>
            <a:r>
              <a:rPr lang="fr-FR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.</a:t>
            </a:r>
            <a:endParaRPr lang="fr-FR" dirty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Point 2 : Simulation du système sur le logiciel </a:t>
            </a:r>
            <a:r>
              <a:rPr lang="fr-FR" dirty="0" err="1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proteus</a:t>
            </a:r>
            <a:r>
              <a:rPr lang="fr-FR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8 professionnel.</a:t>
            </a:r>
            <a:endParaRPr lang="fr-FR" dirty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Point 3 : Conception de notre carte électronique sur le logiciel </a:t>
            </a:r>
            <a:r>
              <a:rPr lang="fr-FR" dirty="0" err="1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KiCad</a:t>
            </a:r>
            <a:r>
              <a:rPr lang="fr-FR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lang="fr-FR" dirty="0"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pic>
        <p:nvPicPr>
          <p:cNvPr id="4" name="Espace réservé du contenu 8" descr="11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92" y="1196753"/>
            <a:ext cx="828680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2976" y="274638"/>
            <a:ext cx="7790712" cy="939784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FF0066"/>
                </a:solidFill>
              </a:rPr>
              <a:t>La carte </a:t>
            </a:r>
            <a:r>
              <a:rPr lang="fr-FR" b="1" dirty="0" err="1" smtClean="0">
                <a:solidFill>
                  <a:srgbClr val="FF0066"/>
                </a:solidFill>
              </a:rPr>
              <a:t>Arduino</a:t>
            </a:r>
            <a:r>
              <a:rPr lang="fr-FR" b="1" dirty="0" smtClean="0">
                <a:solidFill>
                  <a:srgbClr val="FF0066"/>
                </a:solidFill>
              </a:rPr>
              <a:t> </a:t>
            </a:r>
            <a:r>
              <a:rPr lang="fr-FR" b="1" dirty="0" smtClean="0">
                <a:solidFill>
                  <a:srgbClr val="CC0066"/>
                </a:solidFill>
              </a:rPr>
              <a:t>U</a:t>
            </a:r>
            <a:r>
              <a:rPr lang="fr-FR" b="1" dirty="0" smtClean="0">
                <a:solidFill>
                  <a:srgbClr val="FF0066"/>
                </a:solidFill>
              </a:rPr>
              <a:t>NO</a:t>
            </a:r>
            <a:r>
              <a:rPr lang="fr-FR" dirty="0" smtClean="0">
                <a:solidFill>
                  <a:srgbClr val="FF0066"/>
                </a:solidFill>
              </a:rPr>
              <a:t> 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 descr="arduino-uno-pinout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928670"/>
            <a:ext cx="8534752" cy="4857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à coins arrondis 4"/>
          <p:cNvSpPr/>
          <p:nvPr/>
        </p:nvSpPr>
        <p:spPr>
          <a:xfrm>
            <a:off x="755576" y="5929330"/>
            <a:ext cx="7704856" cy="7143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 schéma de l’</a:t>
            </a:r>
            <a:r>
              <a:rPr lang="fr-FR" u="sng" dirty="0" err="1" smtClean="0"/>
              <a:t>arduino</a:t>
            </a:r>
            <a:endParaRPr lang="fr-FR" dirty="0" smtClean="0"/>
          </a:p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o.PNG"/>
          <p:cNvPicPr>
            <a:picLocks noGrp="1"/>
          </p:cNvPicPr>
          <p:nvPr>
            <p:ph idx="1"/>
          </p:nvPr>
        </p:nvPicPr>
        <p:blipFill rotWithShape="1">
          <a:blip r:embed="rId2"/>
          <a:srcRect l="-1212" t="-333" r="-2" b="18674"/>
          <a:stretch/>
        </p:blipFill>
        <p:spPr>
          <a:xfrm>
            <a:off x="53451" y="1124744"/>
            <a:ext cx="8965660" cy="4824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285720" y="214290"/>
            <a:ext cx="8501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3200" b="1" u="sng" dirty="0" smtClean="0">
                <a:solidFill>
                  <a:srgbClr val="33CCFF"/>
                </a:solidFill>
              </a:rPr>
              <a:t>les Caractéristiques d’</a:t>
            </a:r>
            <a:r>
              <a:rPr lang="fr-FR" sz="3200" b="1" u="sng" dirty="0" err="1" smtClean="0">
                <a:solidFill>
                  <a:srgbClr val="33CCFF"/>
                </a:solidFill>
              </a:rPr>
              <a:t>arduino</a:t>
            </a:r>
            <a:r>
              <a:rPr lang="fr-FR" sz="3200" b="1" u="sng" dirty="0" smtClean="0">
                <a:solidFill>
                  <a:srgbClr val="33CCFF"/>
                </a:solidFill>
              </a:rPr>
              <a:t> </a:t>
            </a:r>
            <a:r>
              <a:rPr lang="fr-FR" sz="3200" b="1" u="sng" dirty="0" smtClean="0">
                <a:solidFill>
                  <a:srgbClr val="0070C0"/>
                </a:solidFill>
              </a:rPr>
              <a:t>U</a:t>
            </a:r>
            <a:r>
              <a:rPr lang="fr-FR" sz="3200" b="1" u="sng" dirty="0" smtClean="0">
                <a:solidFill>
                  <a:srgbClr val="33CCFF"/>
                </a:solidFill>
              </a:rPr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F0066"/>
                </a:solidFill>
              </a:rPr>
              <a:t>capteur MQ</a:t>
            </a:r>
            <a:r>
              <a:rPr lang="fr-FR" b="1" dirty="0" smtClean="0">
                <a:solidFill>
                  <a:srgbClr val="CC0066"/>
                </a:solidFill>
              </a:rPr>
              <a:t>2</a:t>
            </a:r>
            <a:r>
              <a:rPr lang="fr-FR" b="1" dirty="0" smtClean="0">
                <a:solidFill>
                  <a:srgbClr val="FF0066"/>
                </a:solidFill>
              </a:rPr>
              <a:t> </a:t>
            </a:r>
            <a:endParaRPr lang="fr-FR" dirty="0">
              <a:solidFill>
                <a:srgbClr val="FF0066"/>
              </a:solidFill>
            </a:endParaRPr>
          </a:p>
        </p:txBody>
      </p:sp>
      <p:pic>
        <p:nvPicPr>
          <p:cNvPr id="4" name="Espace réservé du contenu 3" descr="8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357298"/>
            <a:ext cx="4286280" cy="4015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à coins arrondis 4"/>
          <p:cNvSpPr/>
          <p:nvPr/>
        </p:nvSpPr>
        <p:spPr>
          <a:xfrm>
            <a:off x="500034" y="5786454"/>
            <a:ext cx="3857652" cy="7858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Circuit typique d’un capteur de gaz</a:t>
            </a:r>
            <a:endParaRPr lang="fr-FR" dirty="0" smtClean="0"/>
          </a:p>
          <a:p>
            <a:pPr algn="ctr"/>
            <a:endParaRPr lang="fr-FR" dirty="0"/>
          </a:p>
        </p:txBody>
      </p:sp>
      <p:pic>
        <p:nvPicPr>
          <p:cNvPr id="6" name="Espace réservé du contenu 3" descr="circ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1357298"/>
            <a:ext cx="4214842" cy="4000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à coins arrondis 6"/>
          <p:cNvSpPr/>
          <p:nvPr/>
        </p:nvSpPr>
        <p:spPr>
          <a:xfrm>
            <a:off x="4857752" y="5715016"/>
            <a:ext cx="3857652" cy="9286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 smtClean="0"/>
              <a:t> Schéma électrique des capteurs </a:t>
            </a:r>
            <a:r>
              <a:rPr lang="fr-FR" u="sng" dirty="0" err="1" smtClean="0"/>
              <a:t>MQx</a:t>
            </a:r>
            <a:r>
              <a:rPr lang="fr-FR" u="sng" dirty="0" smtClean="0"/>
              <a:t> utilisés</a:t>
            </a:r>
            <a:endParaRPr lang="fr-FR" dirty="0" smtClean="0"/>
          </a:p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FF0066"/>
                </a:solidFill>
              </a:rPr>
              <a:t>Capteur de fl</a:t>
            </a:r>
            <a:r>
              <a:rPr lang="fr-FR" b="1" dirty="0">
                <a:solidFill>
                  <a:srgbClr val="CC0066"/>
                </a:solidFill>
              </a:rPr>
              <a:t>a</a:t>
            </a:r>
            <a:r>
              <a:rPr lang="fr-FR" b="1" dirty="0">
                <a:solidFill>
                  <a:srgbClr val="FF0066"/>
                </a:solidFill>
              </a:rPr>
              <a:t>mm</a:t>
            </a:r>
            <a:r>
              <a:rPr lang="fr-FR" b="1" dirty="0">
                <a:solidFill>
                  <a:srgbClr val="CC0066"/>
                </a:solidFill>
              </a:rPr>
              <a:t>e</a:t>
            </a:r>
            <a:r>
              <a:rPr lang="fr-FR" b="1" dirty="0">
                <a:solidFill>
                  <a:srgbClr val="FF0066"/>
                </a:solidFill>
              </a:rPr>
              <a:t>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 descr="ky-026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1285860"/>
            <a:ext cx="3857652" cy="4714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Espace réservé du contenu 3" descr="fl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6" y="1285860"/>
            <a:ext cx="3500462" cy="4643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lèche droite 7"/>
          <p:cNvSpPr/>
          <p:nvPr/>
        </p:nvSpPr>
        <p:spPr>
          <a:xfrm>
            <a:off x="4357686" y="2643182"/>
            <a:ext cx="1000132" cy="642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214810" y="1857364"/>
            <a:ext cx="1214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 Schéma de câblage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214810" y="3286124"/>
            <a:ext cx="1357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d’un capteur de flamme avec </a:t>
            </a:r>
            <a:r>
              <a:rPr lang="fr-FR" u="sng" dirty="0" err="1" smtClean="0"/>
              <a:t>Arduino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4290"/>
            <a:ext cx="8229600" cy="5911873"/>
          </a:xfrm>
        </p:spPr>
        <p:txBody>
          <a:bodyPr/>
          <a:lstStyle/>
          <a:p>
            <a:pPr algn="ctr">
              <a:buNone/>
            </a:pPr>
            <a:r>
              <a:rPr lang="fr-FR" b="1" dirty="0" smtClean="0">
                <a:solidFill>
                  <a:srgbClr val="FF0066"/>
                </a:solidFill>
              </a:rPr>
              <a:t>L</a:t>
            </a:r>
            <a:r>
              <a:rPr lang="fr-FR" b="1" dirty="0" smtClean="0">
                <a:solidFill>
                  <a:srgbClr val="CC0066"/>
                </a:solidFill>
              </a:rPr>
              <a:t>E</a:t>
            </a:r>
            <a:r>
              <a:rPr lang="fr-FR" b="1" dirty="0" smtClean="0">
                <a:solidFill>
                  <a:srgbClr val="FF0066"/>
                </a:solidFill>
              </a:rPr>
              <a:t>D </a:t>
            </a:r>
            <a:endParaRPr lang="fr-FR" b="1" dirty="0">
              <a:solidFill>
                <a:srgbClr val="FF0066"/>
              </a:solidFill>
            </a:endParaRPr>
          </a:p>
        </p:txBody>
      </p:sp>
      <p:pic>
        <p:nvPicPr>
          <p:cNvPr id="4" name="Image 3" descr="l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500562" y="1285860"/>
            <a:ext cx="4357718" cy="4286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 descr="led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1214422"/>
            <a:ext cx="1967102" cy="4429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643174" y="1928802"/>
            <a:ext cx="1785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Schéma de câblage 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>
            <a:off x="2714612" y="2714620"/>
            <a:ext cx="1643074" cy="642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643174" y="3244334"/>
            <a:ext cx="192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d’un LED avec </a:t>
            </a:r>
            <a:r>
              <a:rPr lang="fr-FR" u="sng" dirty="0" err="1" smtClean="0"/>
              <a:t>Arduino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</TotalTime>
  <Words>291</Words>
  <Application>Microsoft Office PowerPoint</Application>
  <PresentationFormat>Affichage à l'écran (4:3)</PresentationFormat>
  <Paragraphs>77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Thème Office</vt:lpstr>
      <vt:lpstr>Présentation PowerPoint</vt:lpstr>
      <vt:lpstr>Présentation PowerPoint</vt:lpstr>
      <vt:lpstr>Présentation PowerPoint</vt:lpstr>
      <vt:lpstr>Introduction </vt:lpstr>
      <vt:lpstr>La carte Arduino UNO  </vt:lpstr>
      <vt:lpstr>Présentation PowerPoint</vt:lpstr>
      <vt:lpstr>capteur MQ2 </vt:lpstr>
      <vt:lpstr>Capteur de flamme  </vt:lpstr>
      <vt:lpstr>Présentation PowerPoint</vt:lpstr>
      <vt:lpstr>Présentation PowerPoint</vt:lpstr>
      <vt:lpstr>Présentation PowerPoint</vt:lpstr>
      <vt:lpstr>Présentation PowerPoint</vt:lpstr>
      <vt:lpstr>Présentation de module GSM   </vt:lpstr>
      <vt:lpstr>Présentation PowerPoint</vt:lpstr>
      <vt:lpstr>partie software  </vt:lpstr>
      <vt:lpstr>le code du système</vt:lpstr>
      <vt:lpstr>Présentation PowerPoint</vt:lpstr>
      <vt:lpstr>Présentation PowerPoint</vt:lpstr>
      <vt:lpstr>Partie hardware  </vt:lpstr>
      <vt:lpstr>Les états du notre application : </vt:lpstr>
      <vt:lpstr>Présentation PowerPoint</vt:lpstr>
      <vt:lpstr>Présentation PowerPoint</vt:lpstr>
      <vt:lpstr>Présentation PowerPoint</vt:lpstr>
      <vt:lpstr>Présentation PowerPoint</vt:lpstr>
      <vt:lpstr>Conception de la  carte électronique sur le logiciel KiCad : 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chaima jlassi</dc:creator>
  <cp:lastModifiedBy>PCS</cp:lastModifiedBy>
  <cp:revision>89</cp:revision>
  <dcterms:created xsi:type="dcterms:W3CDTF">2020-06-06T19:37:31Z</dcterms:created>
  <dcterms:modified xsi:type="dcterms:W3CDTF">2020-06-17T20:33:48Z</dcterms:modified>
</cp:coreProperties>
</file>